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71" r:id="rId6"/>
    <p:sldId id="270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dartinet chalmey" initials="vdc" lastIdx="1" clrIdx="0">
    <p:extLst>
      <p:ext uri="{19B8F6BF-5375-455C-9EA6-DF929625EA0E}">
        <p15:presenceInfo xmlns:p15="http://schemas.microsoft.com/office/powerpoint/2012/main" userId="72806f967cb9c9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50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6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85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49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73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09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30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8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13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07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46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BF9F-B5B3-41EF-A7F2-A7A020B09015}" type="datetimeFigureOut">
              <a:rPr lang="fr-FR" smtClean="0"/>
              <a:t>14/05/2019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3985B-87D7-4E71-A29E-BFB43EE29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07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eineconscience-rouen.com/" TargetMode="External"/><Relationship Id="rId2" Type="http://schemas.openxmlformats.org/officeDocument/2006/relationships/hyperlink" Target="mailto:Pleineconscience.rouen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60Wx3esNI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1187624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MINDFULNESS et céphalées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6C0203-8497-4DEC-A4ED-5B26B8871A13}"/>
              </a:ext>
            </a:extLst>
          </p:cNvPr>
          <p:cNvSpPr txBox="1"/>
          <p:nvPr/>
        </p:nvSpPr>
        <p:spPr>
          <a:xfrm>
            <a:off x="1511660" y="2547045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Valérie DARTINET CHALMEY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hlinkClick r:id="rId2"/>
              </a:rPr>
              <a:t>Pleineconscience.rouen@gmail.com</a:t>
            </a:r>
            <a:endParaRPr lang="fr-FR" dirty="0"/>
          </a:p>
          <a:p>
            <a:pPr algn="ctr"/>
            <a:r>
              <a:rPr lang="fr-FR">
                <a:hlinkClick r:id="rId3"/>
              </a:rPr>
              <a:t>www.pleineconscience-rouen.com</a:t>
            </a:r>
            <a:endParaRPr lang="fr-FR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00CAEEC-91C3-42D7-B3D3-0BF9183FA85A}"/>
              </a:ext>
            </a:extLst>
          </p:cNvPr>
          <p:cNvSpPr txBox="1"/>
          <p:nvPr/>
        </p:nvSpPr>
        <p:spPr>
          <a:xfrm>
            <a:off x="107504" y="4437112"/>
            <a:ext cx="885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Psychologue clinicienne, neuropsychologue, formée en</a:t>
            </a:r>
          </a:p>
          <a:p>
            <a:r>
              <a:rPr lang="fr-FR" sz="1400" dirty="0"/>
              <a:t>Thérapies Comportementales et Cognitives (DU), Thérapie d’Acceptation et d’Engagement (ACT),</a:t>
            </a:r>
          </a:p>
          <a:p>
            <a:r>
              <a:rPr lang="fr-FR" sz="1400" dirty="0"/>
              <a:t>Neuropsychologie (DU)</a:t>
            </a:r>
          </a:p>
          <a:p>
            <a:r>
              <a:rPr lang="fr-FR" sz="1400" dirty="0"/>
              <a:t>Intégration par les Mouvements oculaires (IMO),</a:t>
            </a:r>
          </a:p>
          <a:p>
            <a:r>
              <a:rPr lang="fr-FR" sz="1400" dirty="0"/>
              <a:t>instructrice du programmes MBSR (Stress Réduction </a:t>
            </a:r>
            <a:r>
              <a:rPr lang="fr-FR" sz="1400" dirty="0" err="1"/>
              <a:t>Based</a:t>
            </a:r>
            <a:r>
              <a:rPr lang="fr-FR" sz="1400" dirty="0"/>
              <a:t> </a:t>
            </a:r>
            <a:r>
              <a:rPr lang="fr-FR" sz="1400" dirty="0" err="1"/>
              <a:t>Mindfulness</a:t>
            </a:r>
            <a:r>
              <a:rPr lang="fr-FR" sz="1400" dirty="0"/>
              <a:t>) et</a:t>
            </a:r>
          </a:p>
          <a:p>
            <a:r>
              <a:rPr lang="fr-FR" sz="1400" dirty="0"/>
              <a:t>	     du programme MBCT (prévention des rechutes dépressives)</a:t>
            </a:r>
          </a:p>
        </p:txBody>
      </p:sp>
    </p:spTree>
    <p:extLst>
      <p:ext uri="{BB962C8B-B14F-4D97-AF65-F5344CB8AC3E}">
        <p14:creationId xmlns:p14="http://schemas.microsoft.com/office/powerpoint/2010/main" val="3354362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323528" y="692696"/>
            <a:ext cx="88204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Résultats :</a:t>
            </a:r>
          </a:p>
          <a:p>
            <a:r>
              <a:rPr lang="fr-FR" dirty="0"/>
              <a:t>Résultats sur l’intensité de la douleur : 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Plus homogènes si MBSR standard (b)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Patient versus contrôle (a): effet sur l’intensité (p&lt;0.000)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Sous-groupe des différentes migraines (c) : significatif (P&lt; 0.01)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Influence positive de l’âge (p=0.01)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Méditation/ groupe contrôle passif : signification (p 0.01)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dirty="0"/>
              <a:t>Autres indices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Baisse de la fréquence (p 0.02)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Pas d’effet sur la durée (P 0.1)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Qualité de vie évaluée seulement dans deux études =&gt; pas significatif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Sentiment d’efficacité personnel (p 0.006)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Baisse de l’anxiété et du stress  (comme le biofeedback)</a:t>
            </a:r>
          </a:p>
          <a:p>
            <a:endParaRPr lang="fr-FR" dirty="0"/>
          </a:p>
          <a:p>
            <a:endParaRPr lang="fr-FR" sz="1200" b="1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EEBA3C5-5CBF-43E2-B97B-0845551F4DBB}"/>
              </a:ext>
            </a:extLst>
          </p:cNvPr>
          <p:cNvSpPr/>
          <p:nvPr/>
        </p:nvSpPr>
        <p:spPr>
          <a:xfrm>
            <a:off x="1403648" y="980728"/>
            <a:ext cx="1981641" cy="3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1A830CF-50A9-41C1-886E-1639ACC6F1F2}"/>
              </a:ext>
            </a:extLst>
          </p:cNvPr>
          <p:cNvSpPr/>
          <p:nvPr/>
        </p:nvSpPr>
        <p:spPr>
          <a:xfrm>
            <a:off x="1187624" y="1844824"/>
            <a:ext cx="2088232" cy="3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B87E496-BBC0-49BB-83CA-B59F689BA1BB}"/>
              </a:ext>
            </a:extLst>
          </p:cNvPr>
          <p:cNvSpPr/>
          <p:nvPr/>
        </p:nvSpPr>
        <p:spPr>
          <a:xfrm>
            <a:off x="2592139" y="2118085"/>
            <a:ext cx="2267893" cy="3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1F64667-F011-43A5-9499-0C813DCB6129}"/>
              </a:ext>
            </a:extLst>
          </p:cNvPr>
          <p:cNvSpPr/>
          <p:nvPr/>
        </p:nvSpPr>
        <p:spPr>
          <a:xfrm>
            <a:off x="1403648" y="3486620"/>
            <a:ext cx="1981641" cy="3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E8F1CE0-D80B-4F41-9D8C-73B952636508}"/>
              </a:ext>
            </a:extLst>
          </p:cNvPr>
          <p:cNvSpPr/>
          <p:nvPr/>
        </p:nvSpPr>
        <p:spPr>
          <a:xfrm>
            <a:off x="1043608" y="4292120"/>
            <a:ext cx="3168352" cy="3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4266A6C-3CE9-4A76-ACA8-A97BABFB2B1F}"/>
              </a:ext>
            </a:extLst>
          </p:cNvPr>
          <p:cNvSpPr/>
          <p:nvPr/>
        </p:nvSpPr>
        <p:spPr>
          <a:xfrm>
            <a:off x="1907704" y="4586102"/>
            <a:ext cx="2304256" cy="3334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83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323528" y="692696"/>
            <a:ext cx="828092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Autres recherches migraines et méditation :</a:t>
            </a:r>
          </a:p>
          <a:p>
            <a:endParaRPr lang="fr-FR" b="1" dirty="0"/>
          </a:p>
          <a:p>
            <a:r>
              <a:rPr lang="fr-FR" b="1" dirty="0" err="1"/>
              <a:t>Vahid</a:t>
            </a:r>
            <a:r>
              <a:rPr lang="fr-FR" b="1" dirty="0"/>
              <a:t> </a:t>
            </a:r>
            <a:r>
              <a:rPr lang="fr-FR" b="1" dirty="0" err="1"/>
              <a:t>tavallaei</a:t>
            </a:r>
            <a:r>
              <a:rPr lang="fr-FR" b="1" dirty="0"/>
              <a:t>, </a:t>
            </a:r>
            <a:r>
              <a:rPr lang="fr-FR" b="1" dirty="0" err="1"/>
              <a:t>Yaser</a:t>
            </a:r>
            <a:r>
              <a:rPr lang="fr-FR" b="1" dirty="0"/>
              <a:t> </a:t>
            </a:r>
            <a:r>
              <a:rPr lang="fr-FR" b="1" dirty="0" err="1"/>
              <a:t>rezapour-Mirsaleh</a:t>
            </a:r>
            <a:r>
              <a:rPr lang="fr-FR" b="1" dirty="0"/>
              <a:t>, et al, </a:t>
            </a:r>
            <a:r>
              <a:rPr lang="fr-FR" b="1" dirty="0" err="1"/>
              <a:t>Mindfullness</a:t>
            </a:r>
            <a:r>
              <a:rPr lang="fr-FR" b="1" dirty="0"/>
              <a:t> for </a:t>
            </a:r>
            <a:r>
              <a:rPr lang="fr-FR" b="1" dirty="0" err="1"/>
              <a:t>female</a:t>
            </a:r>
            <a:r>
              <a:rPr lang="fr-FR" b="1" dirty="0"/>
              <a:t> </a:t>
            </a:r>
            <a:r>
              <a:rPr lang="fr-FR" b="1" dirty="0" err="1"/>
              <a:t>outpatients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</a:t>
            </a:r>
            <a:r>
              <a:rPr lang="fr-FR" b="1" dirty="0" err="1"/>
              <a:t>chronic</a:t>
            </a:r>
            <a:r>
              <a:rPr lang="fr-FR" b="1" dirty="0"/>
              <a:t> </a:t>
            </a:r>
            <a:r>
              <a:rPr lang="fr-FR" b="1" dirty="0" err="1"/>
              <a:t>primary</a:t>
            </a:r>
            <a:r>
              <a:rPr lang="fr-FR" b="1" dirty="0"/>
              <a:t> </a:t>
            </a:r>
            <a:r>
              <a:rPr lang="fr-FR" b="1" dirty="0" err="1"/>
              <a:t>headaches</a:t>
            </a:r>
            <a:r>
              <a:rPr lang="fr-FR" b="1" dirty="0"/>
              <a:t> : a internet </a:t>
            </a:r>
            <a:r>
              <a:rPr lang="fr-FR" b="1" dirty="0" err="1"/>
              <a:t>based</a:t>
            </a:r>
            <a:r>
              <a:rPr lang="fr-FR" b="1" dirty="0"/>
              <a:t>- </a:t>
            </a:r>
            <a:r>
              <a:rPr lang="fr-FR" b="1" dirty="0" err="1"/>
              <a:t>bibliotherapy</a:t>
            </a:r>
            <a:r>
              <a:rPr lang="fr-FR" b="1" dirty="0"/>
              <a:t>, Iran, Téhéran, 2018.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30 femmes, 2 programmes MBSR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Groupe contrôle : traitement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Évaluations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Migraines </a:t>
            </a:r>
            <a:r>
              <a:rPr lang="fr-FR" dirty="0" err="1"/>
              <a:t>Disability</a:t>
            </a:r>
            <a:r>
              <a:rPr lang="fr-FR" dirty="0"/>
              <a:t> </a:t>
            </a:r>
            <a:r>
              <a:rPr lang="fr-FR" dirty="0" err="1"/>
              <a:t>Assessment</a:t>
            </a:r>
            <a:r>
              <a:rPr lang="fr-FR" dirty="0"/>
              <a:t> Test (MIDAS), </a:t>
            </a:r>
            <a:r>
              <a:rPr lang="fr-FR" dirty="0" err="1"/>
              <a:t>McGill’s</a:t>
            </a:r>
            <a:r>
              <a:rPr lang="fr-FR" dirty="0"/>
              <a:t> Short </a:t>
            </a:r>
            <a:r>
              <a:rPr lang="fr-FR" dirty="0" err="1"/>
              <a:t>Form</a:t>
            </a:r>
            <a:r>
              <a:rPr lang="fr-FR" dirty="0"/>
              <a:t> questionnaire (MPQ-SF), </a:t>
            </a:r>
            <a:r>
              <a:rPr lang="fr-FR" dirty="0" err="1"/>
              <a:t>Mindfulness</a:t>
            </a:r>
            <a:r>
              <a:rPr lang="fr-FR" dirty="0"/>
              <a:t> Inventory (MAAS)</a:t>
            </a:r>
          </a:p>
          <a:p>
            <a:endParaRPr lang="fr-FR" b="1" dirty="0"/>
          </a:p>
          <a:p>
            <a:r>
              <a:rPr lang="fr-FR" b="1" dirty="0"/>
              <a:t>Résultats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Pas d’effet sur la sensation douloureuse (p &lt;0.44)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Effet sur le niveau d’invalidité (P&lt; 0.0001)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Effet sur le niveau de détresse (p&lt;0.0001)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Effet dur le niveau de pleine conscience (p&lt;0.0001)</a:t>
            </a:r>
          </a:p>
          <a:p>
            <a:endParaRPr lang="fr-FR" b="1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b="1" dirty="0"/>
              <a:t>Augmentation du niveau de qualité de vie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b="1" dirty="0"/>
              <a:t>Réduction du niveau de stress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b="1" dirty="0"/>
              <a:t>Modification de la perception douloureuse, (A. Lutz</a:t>
            </a:r>
          </a:p>
          <a:p>
            <a:r>
              <a:rPr lang="fr-FR" b="1" dirty="0"/>
              <a:t>     –ce que rajoute la conscience conceptuelle, le décryptage donné à la sensation.</a:t>
            </a:r>
          </a:p>
          <a:p>
            <a:endParaRPr lang="fr-FR" b="1" dirty="0"/>
          </a:p>
          <a:p>
            <a:endParaRPr lang="fr-FR" sz="1200" b="1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BD6DC17-577B-40F0-B913-2E299AA4F0CF}"/>
              </a:ext>
            </a:extLst>
          </p:cNvPr>
          <p:cNvSpPr/>
          <p:nvPr/>
        </p:nvSpPr>
        <p:spPr>
          <a:xfrm>
            <a:off x="899592" y="3739684"/>
            <a:ext cx="4032448" cy="12014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69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287524" y="369332"/>
            <a:ext cx="8568952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/>
          </a:p>
          <a:p>
            <a:r>
              <a:rPr lang="fr-FR" b="1" dirty="0"/>
              <a:t>Recherches sur l’effet de la Méditation en général :</a:t>
            </a:r>
          </a:p>
          <a:p>
            <a:endParaRPr lang="fr-FR" b="1" dirty="0"/>
          </a:p>
          <a:p>
            <a:r>
              <a:rPr lang="fr-FR" b="1" dirty="0"/>
              <a:t>Cerveau : sources : écrit des rencontres </a:t>
            </a:r>
            <a:r>
              <a:rPr lang="fr-FR" b="1" i="1" dirty="0" err="1"/>
              <a:t>Mind</a:t>
            </a:r>
            <a:r>
              <a:rPr lang="fr-FR" b="1" i="1" dirty="0"/>
              <a:t> and life institut selon Thierry Janssen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Augmentation de l’activité du cortex préfrontal gauche =&gt; gestion des émotions positives, défenses immunitaires </a:t>
            </a:r>
            <a:r>
              <a:rPr lang="fr-FR" sz="1400" dirty="0"/>
              <a:t>(J. </a:t>
            </a:r>
            <a:r>
              <a:rPr lang="fr-FR" sz="1400" dirty="0" err="1"/>
              <a:t>Kabat</a:t>
            </a:r>
            <a:r>
              <a:rPr lang="fr-FR" sz="1400" dirty="0"/>
              <a:t>-Zinn)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Augmentation des ondes gamma </a:t>
            </a:r>
            <a:r>
              <a:rPr lang="fr-FR" sz="1400" dirty="0"/>
              <a:t>(R. Davidson –Wisconsin-, A. Lutz – Lyon-)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/>
              <a:t>Augmente la cohérence de l’activité cérébrale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dirty="0"/>
              <a:t>Amélioration de la synchronisation =&gt; plus de conscience </a:t>
            </a:r>
            <a:r>
              <a:rPr lang="fr-FR" sz="1400" dirty="0"/>
              <a:t>(W. Singer –Francfort et Washington)</a:t>
            </a:r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Biologie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Baisse du cortisol et de la </a:t>
            </a:r>
            <a:r>
              <a:rPr lang="fr-FR" dirty="0" err="1"/>
              <a:t>noradrenaline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Augmentation de la dopamine et de la mélatonine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Régulation de la sérotonine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Amélioration du sommeil et baisse du stress </a:t>
            </a:r>
            <a:r>
              <a:rPr lang="fr-FR" sz="1400" dirty="0"/>
              <a:t>(L. Karlson –canada-)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……..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354996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323528" y="692696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sz="1200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CD7B1C1-AD59-467D-88BB-6FEA837CB250}"/>
              </a:ext>
            </a:extLst>
          </p:cNvPr>
          <p:cNvSpPr txBox="1"/>
          <p:nvPr/>
        </p:nvSpPr>
        <p:spPr>
          <a:xfrm>
            <a:off x="467544" y="692696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Processus modifiant la perception :</a:t>
            </a:r>
          </a:p>
          <a:p>
            <a:endParaRPr lang="fr-F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Être dans le ressenti et non pas dans l’idée du ressenti =&gt; donne moins de poids à ce qui est construit conceptuellement sur la douleur.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Développe le « être avec »,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en baissant la lutte =&gt; Modifie la façon d’entrer en relation avec sa douleur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Atténue les identifications qui se figent autour de la sensation douloureuse :</a:t>
            </a:r>
          </a:p>
          <a:p>
            <a:r>
              <a:rPr lang="fr-FR" dirty="0"/>
              <a:t>                   « je suis une personne qui souffre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Instaure un rapport au corps sur des bases saines (espaces où je peux être présent)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Atténue les jugements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….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63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756DDF-2EA1-408D-BBA5-AC59BFAA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de votre attention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5F210D-FAB6-4FCE-B7D1-499D19073FBE}"/>
              </a:ext>
            </a:extLst>
          </p:cNvPr>
          <p:cNvSpPr/>
          <p:nvPr/>
        </p:nvSpPr>
        <p:spPr>
          <a:xfrm>
            <a:off x="457200" y="2103137"/>
            <a:ext cx="7715200" cy="266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Lien conférence de Antoine Lutz : 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https://youtu.be/D60Wx3esNII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Thierry Janssen, Médecin, chirurgien et psychothérapeute 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travail d’une vie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 Laffont, 2001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Vivre en paix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 Laffont, 2003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solution intérieure, vers une nouvelle médecine du corps et de l’esprit,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Fayard, 2006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D3F7F32-83BC-4B48-9F6F-4D10F2BED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8835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arm4.staticflickr.com/3196/2688127572_33f3d29f22_b.jpg">
            <a:extLst>
              <a:ext uri="{FF2B5EF4-FFF2-40B4-BE49-F238E27FC236}">
                <a16:creationId xmlns:a16="http://schemas.microsoft.com/office/drawing/2014/main" id="{934F4A0B-E055-4DF3-B9B2-6A104DB0E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19314"/>
            <a:ext cx="8072817" cy="541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64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1043608" y="11663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MINDFULNESS et céphalées</a:t>
            </a:r>
          </a:p>
        </p:txBody>
      </p:sp>
      <p:pic>
        <p:nvPicPr>
          <p:cNvPr id="1026" name="Picture 2" descr="https://farm4.staticflickr.com/3670/8757379971_ee2dcf8148_b.jpg">
            <a:extLst>
              <a:ext uri="{FF2B5EF4-FFF2-40B4-BE49-F238E27FC236}">
                <a16:creationId xmlns:a16="http://schemas.microsoft.com/office/drawing/2014/main" id="{63C5AC8F-FE65-4B26-A4FB-0584B9017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94668"/>
            <a:ext cx="338219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ive.staticflickr.com/7008/6762420857_57750ecc7e_b.jpg">
            <a:extLst>
              <a:ext uri="{FF2B5EF4-FFF2-40B4-BE49-F238E27FC236}">
                <a16:creationId xmlns:a16="http://schemas.microsoft.com/office/drawing/2014/main" id="{BEE66041-96BC-42C3-8684-7658564A9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7" y="745720"/>
            <a:ext cx="3039983" cy="202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D4E83E16-B951-4CCC-A1E6-6C4F0000BD60}"/>
              </a:ext>
            </a:extLst>
          </p:cNvPr>
          <p:cNvSpPr/>
          <p:nvPr/>
        </p:nvSpPr>
        <p:spPr>
          <a:xfrm>
            <a:off x="5220071" y="582152"/>
            <a:ext cx="3382193" cy="2712515"/>
          </a:xfrm>
          <a:prstGeom prst="cloudCallout">
            <a:avLst>
              <a:gd name="adj1" fmla="val -55034"/>
              <a:gd name="adj2" fmla="val 70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61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4534063-9D20-486B-9719-0718B3A7B4F7}"/>
              </a:ext>
            </a:extLst>
          </p:cNvPr>
          <p:cNvSpPr txBox="1"/>
          <p:nvPr/>
        </p:nvSpPr>
        <p:spPr>
          <a:xfrm>
            <a:off x="323528" y="692696"/>
            <a:ext cx="85689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pleine conscience ou pleine présence</a:t>
            </a:r>
          </a:p>
          <a:p>
            <a:endParaRPr lang="fr-FR" dirty="0"/>
          </a:p>
          <a:p>
            <a:r>
              <a:rPr lang="fr-FR" b="1" dirty="0"/>
              <a:t>Origine du terme</a:t>
            </a:r>
            <a:r>
              <a:rPr lang="fr-FR" dirty="0"/>
              <a:t> dans les traditions occidentales et vient des pratiques Bouddhistes</a:t>
            </a:r>
          </a:p>
          <a:p>
            <a:pPr lvl="1"/>
            <a:r>
              <a:rPr lang="fr-FR" dirty="0" err="1"/>
              <a:t>Shamata</a:t>
            </a:r>
            <a:r>
              <a:rPr lang="fr-FR" dirty="0"/>
              <a:t> :   entrainement à la focalisation</a:t>
            </a:r>
          </a:p>
          <a:p>
            <a:pPr lvl="1"/>
            <a:r>
              <a:rPr lang="fr-FR" dirty="0" err="1"/>
              <a:t>Vipassana</a:t>
            </a:r>
            <a:r>
              <a:rPr lang="fr-FR" dirty="0"/>
              <a:t> : voir clairement, vision claire, vision pénétrante</a:t>
            </a:r>
          </a:p>
          <a:p>
            <a:pPr lvl="1"/>
            <a:r>
              <a:rPr lang="fr-FR" dirty="0"/>
              <a:t>Sati (</a:t>
            </a:r>
            <a:r>
              <a:rPr lang="fr-FR" dirty="0" err="1"/>
              <a:t>Théravada</a:t>
            </a:r>
            <a:r>
              <a:rPr lang="fr-FR" dirty="0"/>
              <a:t>) : attention nue, sans jugement de ce qui se produit d’instant en instant. « Celui qui se rappelle »</a:t>
            </a:r>
          </a:p>
          <a:p>
            <a:pPr lvl="1"/>
            <a:endParaRPr lang="fr-FR" dirty="0"/>
          </a:p>
          <a:p>
            <a:pPr lvl="1"/>
            <a:r>
              <a:rPr lang="fr-FR" b="1" dirty="0"/>
              <a:t>développée par les traditions et pratiques Bouddhistes</a:t>
            </a:r>
            <a:r>
              <a:rPr lang="fr-FR" dirty="0"/>
              <a:t>:</a:t>
            </a:r>
          </a:p>
          <a:p>
            <a:pPr marL="742950" lvl="1" indent="-285750">
              <a:buFontTx/>
              <a:buChar char="-"/>
            </a:pPr>
            <a:r>
              <a:rPr lang="fr-FR" dirty="0" err="1"/>
              <a:t>Théravada</a:t>
            </a:r>
            <a:endParaRPr lang="fr-FR" dirty="0"/>
          </a:p>
          <a:p>
            <a:pPr marL="742950" lvl="1" indent="-285750">
              <a:buFontTx/>
              <a:buChar char="-"/>
            </a:pPr>
            <a:r>
              <a:rPr lang="fr-FR" dirty="0"/>
              <a:t>Méditations </a:t>
            </a:r>
            <a:r>
              <a:rPr lang="fr-FR" dirty="0" err="1"/>
              <a:t>transcendentales</a:t>
            </a:r>
            <a:endParaRPr lang="fr-FR" dirty="0"/>
          </a:p>
          <a:p>
            <a:pPr marL="742950" lvl="1" indent="-285750">
              <a:buFontTx/>
              <a:buChar char="-"/>
            </a:pPr>
            <a:r>
              <a:rPr lang="fr-FR" dirty="0" err="1"/>
              <a:t>Vipassana</a:t>
            </a:r>
            <a:endParaRPr lang="fr-FR" dirty="0"/>
          </a:p>
          <a:p>
            <a:pPr marL="742950" lvl="1" indent="-285750">
              <a:buFontTx/>
              <a:buChar char="-"/>
            </a:pPr>
            <a:r>
              <a:rPr lang="fr-FR" dirty="0"/>
              <a:t>Zen</a:t>
            </a:r>
          </a:p>
          <a:p>
            <a:pPr lvl="1"/>
            <a:r>
              <a:rPr lang="fr-FR" b="1" dirty="0"/>
              <a:t>Sur cette base Bouddhiste, se sont Développées des pratiques laïques à visées thérapeutiques :</a:t>
            </a:r>
          </a:p>
          <a:p>
            <a:pPr lvl="1"/>
            <a:r>
              <a:rPr lang="fr-FR" dirty="0"/>
              <a:t>MBSR : Stress Reduction </a:t>
            </a:r>
            <a:r>
              <a:rPr lang="fr-FR" dirty="0" err="1"/>
              <a:t>Based</a:t>
            </a:r>
            <a:r>
              <a:rPr lang="fr-FR" dirty="0"/>
              <a:t> </a:t>
            </a:r>
            <a:r>
              <a:rPr lang="fr-FR" dirty="0" err="1"/>
              <a:t>Mindfulness</a:t>
            </a:r>
            <a:r>
              <a:rPr lang="fr-FR" dirty="0"/>
              <a:t> : programme sur 8 séances hebdomadaires avec pratiques quotidiennes d’au moins 45 mn par jour</a:t>
            </a:r>
          </a:p>
          <a:p>
            <a:pPr lvl="1"/>
            <a:r>
              <a:rPr lang="fr-FR" dirty="0"/>
              <a:t>MBCT (prévention des rechutes dépressives), MBRP (prévention des rechutes en addiction), MBCP (parentalité), </a:t>
            </a:r>
            <a:r>
              <a:rPr lang="fr-FR" dirty="0" err="1"/>
              <a:t>Mindful-eating</a:t>
            </a:r>
            <a:r>
              <a:rPr lang="fr-FR" dirty="0"/>
              <a:t>……</a:t>
            </a:r>
          </a:p>
          <a:p>
            <a:pPr lvl="1"/>
            <a:r>
              <a:rPr lang="fr-FR" dirty="0"/>
              <a:t>ACT (thérapie d’acceptation et d’Engagement)</a:t>
            </a:r>
          </a:p>
          <a:p>
            <a:pPr lvl="1"/>
            <a:endParaRPr lang="fr-FR" dirty="0"/>
          </a:p>
        </p:txBody>
      </p:sp>
      <p:sp>
        <p:nvSpPr>
          <p:cNvPr id="3" name="Phylactère : pensées 2">
            <a:extLst>
              <a:ext uri="{FF2B5EF4-FFF2-40B4-BE49-F238E27FC236}">
                <a16:creationId xmlns:a16="http://schemas.microsoft.com/office/drawing/2014/main" id="{FABFD56D-FFAD-4C53-8D6C-D30A6686C2FE}"/>
              </a:ext>
            </a:extLst>
          </p:cNvPr>
          <p:cNvSpPr/>
          <p:nvPr/>
        </p:nvSpPr>
        <p:spPr>
          <a:xfrm>
            <a:off x="6804248" y="134622"/>
            <a:ext cx="1728192" cy="796742"/>
          </a:xfrm>
          <a:prstGeom prst="cloudCallout">
            <a:avLst>
              <a:gd name="adj1" fmla="val -41699"/>
              <a:gd name="adj2" fmla="val 78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5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6A0909-EA44-4DCE-A397-CEFDCB09CF3D}"/>
              </a:ext>
            </a:extLst>
          </p:cNvPr>
          <p:cNvSpPr/>
          <p:nvPr/>
        </p:nvSpPr>
        <p:spPr>
          <a:xfrm>
            <a:off x="323528" y="394692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/>
              <a:t>Ce que c’est :</a:t>
            </a:r>
          </a:p>
          <a:p>
            <a:r>
              <a:rPr lang="fr-FR" dirty="0"/>
              <a:t>Un état de conscience  et qui apparait lorsque que </a:t>
            </a:r>
          </a:p>
          <a:p>
            <a:r>
              <a:rPr lang="fr-FR" dirty="0"/>
              <a:t>Nous portons intentionnellement</a:t>
            </a:r>
          </a:p>
          <a:p>
            <a:r>
              <a:rPr lang="fr-FR" dirty="0"/>
              <a:t>Notre attention</a:t>
            </a:r>
          </a:p>
          <a:p>
            <a:r>
              <a:rPr lang="fr-FR" dirty="0"/>
              <a:t>Sur l’expérience</a:t>
            </a:r>
          </a:p>
          <a:p>
            <a:r>
              <a:rPr lang="fr-FR" dirty="0"/>
              <a:t>D’instant en instant</a:t>
            </a:r>
          </a:p>
          <a:p>
            <a:r>
              <a:rPr lang="fr-FR" dirty="0"/>
              <a:t>Sans jugement </a:t>
            </a:r>
            <a:r>
              <a:rPr lang="fr-FR" sz="1400" dirty="0"/>
              <a:t>(J. </a:t>
            </a:r>
            <a:r>
              <a:rPr lang="fr-FR" sz="1400" dirty="0" err="1"/>
              <a:t>Kabat-zinn</a:t>
            </a:r>
            <a:r>
              <a:rPr lang="fr-FR" sz="1400" dirty="0"/>
              <a:t>) </a:t>
            </a:r>
          </a:p>
          <a:p>
            <a:endParaRPr lang="fr-FR" dirty="0"/>
          </a:p>
          <a:p>
            <a:r>
              <a:rPr lang="fr-FR" dirty="0"/>
              <a:t>C’est un entrainement de l’esprit </a:t>
            </a:r>
            <a:r>
              <a:rPr lang="fr-FR" sz="1400" dirty="0"/>
              <a:t>(M. Ricard, C. André)</a:t>
            </a:r>
          </a:p>
          <a:p>
            <a:endParaRPr lang="fr-FR" dirty="0"/>
          </a:p>
          <a:p>
            <a:r>
              <a:rPr lang="fr-FR" dirty="0"/>
              <a:t>C’est une philosophie de vie, c’est un rapport à soi et un rapport au monde</a:t>
            </a:r>
          </a:p>
          <a:p>
            <a:endParaRPr lang="fr-FR" dirty="0"/>
          </a:p>
          <a:p>
            <a:r>
              <a:rPr lang="fr-FR" dirty="0"/>
              <a:t>Buts : 	développer la clarté et le discernement </a:t>
            </a:r>
            <a:r>
              <a:rPr lang="fr-FR" sz="1400" dirty="0"/>
              <a:t>(Jigmé </a:t>
            </a:r>
            <a:r>
              <a:rPr lang="fr-FR" sz="1400" dirty="0" err="1"/>
              <a:t>Rimpoché</a:t>
            </a:r>
            <a:r>
              <a:rPr lang="fr-FR" sz="1400" dirty="0"/>
              <a:t>)</a:t>
            </a:r>
          </a:p>
          <a:p>
            <a:r>
              <a:rPr lang="fr-FR" dirty="0"/>
              <a:t>	stabiliser l’esprit : ne pas nous laisser happer par notre mental</a:t>
            </a:r>
          </a:p>
          <a:p>
            <a:r>
              <a:rPr lang="fr-FR" dirty="0"/>
              <a:t>	être moins dans une réalité dominée conceptuellement</a:t>
            </a:r>
          </a:p>
          <a:p>
            <a:r>
              <a:rPr lang="fr-FR" dirty="0"/>
              <a:t>	être plus au contact de soi et du présent </a:t>
            </a:r>
          </a:p>
          <a:p>
            <a:r>
              <a:rPr lang="fr-FR" dirty="0"/>
              <a:t>	…….</a:t>
            </a:r>
          </a:p>
          <a:p>
            <a:r>
              <a:rPr lang="fr-FR" b="1" dirty="0"/>
              <a:t>Ce que ça n’est pas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outil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De la relaxation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De l’hypnose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psychothérapie, mais c’est thérapeutique  et beaucoup plus vaste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9B6F991-C12B-4F31-BAB8-2BA61C184C14}"/>
              </a:ext>
            </a:extLst>
          </p:cNvPr>
          <p:cNvSpPr/>
          <p:nvPr/>
        </p:nvSpPr>
        <p:spPr>
          <a:xfrm>
            <a:off x="6804248" y="134622"/>
            <a:ext cx="1728192" cy="796742"/>
          </a:xfrm>
          <a:prstGeom prst="cloudCallout">
            <a:avLst>
              <a:gd name="adj1" fmla="val -41699"/>
              <a:gd name="adj2" fmla="val 78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4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1043608" y="11663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MINDFULNESS et céphalées</a:t>
            </a:r>
          </a:p>
        </p:txBody>
      </p:sp>
      <p:pic>
        <p:nvPicPr>
          <p:cNvPr id="1026" name="Picture 2" descr="https://farm4.staticflickr.com/3670/8757379971_ee2dcf8148_b.jpg">
            <a:extLst>
              <a:ext uri="{FF2B5EF4-FFF2-40B4-BE49-F238E27FC236}">
                <a16:creationId xmlns:a16="http://schemas.microsoft.com/office/drawing/2014/main" id="{63C5AC8F-FE65-4B26-A4FB-0584B9017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94668"/>
            <a:ext cx="338219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ive.staticflickr.com/7008/6762420857_57750ecc7e_b.jpg">
            <a:extLst>
              <a:ext uri="{FF2B5EF4-FFF2-40B4-BE49-F238E27FC236}">
                <a16:creationId xmlns:a16="http://schemas.microsoft.com/office/drawing/2014/main" id="{BEE66041-96BC-42C3-8684-7658564A9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7" y="745720"/>
            <a:ext cx="3039983" cy="202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D4E83E16-B951-4CCC-A1E6-6C4F0000BD60}"/>
              </a:ext>
            </a:extLst>
          </p:cNvPr>
          <p:cNvSpPr/>
          <p:nvPr/>
        </p:nvSpPr>
        <p:spPr>
          <a:xfrm>
            <a:off x="5220072" y="582153"/>
            <a:ext cx="2232248" cy="1184066"/>
          </a:xfrm>
          <a:prstGeom prst="cloudCallout">
            <a:avLst>
              <a:gd name="adj1" fmla="val -50834"/>
              <a:gd name="adj2" fmla="val 103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Bouton d'action : Aid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984880-0ED5-469A-B276-88E1BF9D9088}"/>
              </a:ext>
            </a:extLst>
          </p:cNvPr>
          <p:cNvSpPr/>
          <p:nvPr/>
        </p:nvSpPr>
        <p:spPr>
          <a:xfrm>
            <a:off x="5393362" y="2564904"/>
            <a:ext cx="3211086" cy="324036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81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sweet-toothed child eats chocolate. Selective focus. nature. Banque d'images - 104823168">
            <a:extLst>
              <a:ext uri="{FF2B5EF4-FFF2-40B4-BE49-F238E27FC236}">
                <a16:creationId xmlns:a16="http://schemas.microsoft.com/office/drawing/2014/main" id="{22456C13-451F-4994-AE57-BBDC090C9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4691"/>
            <a:ext cx="8280920" cy="5520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13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5F06A26-957D-4E11-BB50-BFC25C1169EA}"/>
              </a:ext>
            </a:extLst>
          </p:cNvPr>
          <p:cNvSpPr txBox="1"/>
          <p:nvPr/>
        </p:nvSpPr>
        <p:spPr>
          <a:xfrm>
            <a:off x="395536" y="764704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Pratiques s’appuient sur les 4 fondements de l’attention (Bouddhisme)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Attention au corps : consciences sensorielles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Attention à la tonalité de ressenti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agréable, désagréable, ni l’un ni l’autre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Motive nos comportements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Attention au fonctionnement de l’esprit, aux état mentaux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conscience conceptuelle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conscience imaginale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émotions</a:t>
            </a:r>
          </a:p>
          <a:p>
            <a:pPr lvl="2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Attention à la nature de la réalité (Dharma)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nature composée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nature transitoire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nature impermanente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	nature interreliée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2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D57479-FAC0-4A60-ABEE-6DD1969A8EA8}"/>
              </a:ext>
            </a:extLst>
          </p:cNvPr>
          <p:cNvSpPr txBox="1"/>
          <p:nvPr/>
        </p:nvSpPr>
        <p:spPr>
          <a:xfrm>
            <a:off x="899592" y="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MINDFULNESS et céphalées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323528" y="692696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Recherches sur l’effet de la Méditation sur les céphalées</a:t>
            </a:r>
          </a:p>
          <a:p>
            <a:endParaRPr lang="fr-FR" b="1" dirty="0"/>
          </a:p>
          <a:p>
            <a:r>
              <a:rPr lang="fr-FR" b="1" dirty="0" err="1"/>
              <a:t>Mindfulness</a:t>
            </a:r>
            <a:r>
              <a:rPr lang="fr-FR" b="1" dirty="0"/>
              <a:t> </a:t>
            </a:r>
            <a:r>
              <a:rPr lang="fr-FR" b="1" dirty="0" err="1"/>
              <a:t>Meditation</a:t>
            </a:r>
            <a:r>
              <a:rPr lang="fr-FR" b="1" dirty="0"/>
              <a:t> for </a:t>
            </a:r>
            <a:r>
              <a:rPr lang="fr-FR" b="1" dirty="0" err="1"/>
              <a:t>primary</a:t>
            </a:r>
            <a:r>
              <a:rPr lang="fr-FR" b="1" dirty="0"/>
              <a:t> </a:t>
            </a:r>
            <a:r>
              <a:rPr lang="fr-FR" b="1" dirty="0" err="1"/>
              <a:t>headache</a:t>
            </a:r>
            <a:r>
              <a:rPr lang="fr-FR" b="1" dirty="0"/>
              <a:t> pain : a Meta-</a:t>
            </a:r>
            <a:r>
              <a:rPr lang="fr-FR" b="1" dirty="0" err="1"/>
              <a:t>analysis</a:t>
            </a:r>
            <a:r>
              <a:rPr lang="fr-FR" b="1" dirty="0"/>
              <a:t>, </a:t>
            </a:r>
          </a:p>
          <a:p>
            <a:r>
              <a:rPr lang="fr-FR" sz="1200" b="1" dirty="0"/>
              <a:t>Qiang </a:t>
            </a:r>
            <a:r>
              <a:rPr lang="fr-FR" sz="1200" b="1" dirty="0" err="1"/>
              <a:t>Gu</a:t>
            </a:r>
            <a:r>
              <a:rPr lang="fr-FR" sz="1200" b="1" dirty="0"/>
              <a:t>, </a:t>
            </a:r>
            <a:r>
              <a:rPr lang="fr-FR" sz="1200" b="1" dirty="0" err="1"/>
              <a:t>ji</a:t>
            </a:r>
            <a:r>
              <a:rPr lang="fr-FR" sz="1200" b="1" dirty="0"/>
              <a:t>-chao hou, Xiang-Ming Fang, China, </a:t>
            </a:r>
            <a:r>
              <a:rPr lang="fr-FR" sz="1200" b="1" dirty="0" err="1"/>
              <a:t>chinese</a:t>
            </a:r>
            <a:r>
              <a:rPr lang="fr-FR" sz="1200" b="1" dirty="0"/>
              <a:t> </a:t>
            </a:r>
            <a:r>
              <a:rPr lang="fr-FR" sz="1200" b="1" dirty="0" err="1"/>
              <a:t>Medical</a:t>
            </a:r>
            <a:r>
              <a:rPr lang="fr-FR" sz="1200" b="1" dirty="0"/>
              <a:t> journal, </a:t>
            </a:r>
            <a:r>
              <a:rPr lang="fr-FR" sz="1200" b="1" dirty="0" err="1"/>
              <a:t>april</a:t>
            </a:r>
            <a:r>
              <a:rPr lang="fr-FR" sz="1200" b="1" dirty="0"/>
              <a:t> 5 2018, vol 131</a:t>
            </a:r>
          </a:p>
          <a:p>
            <a:endParaRPr lang="fr-FR" sz="1200" b="1" dirty="0"/>
          </a:p>
          <a:p>
            <a:r>
              <a:rPr lang="fr-FR" sz="1400" b="1" dirty="0"/>
              <a:t>Sélection de recherches mondiales  : </a:t>
            </a:r>
            <a:r>
              <a:rPr lang="fr-FR" sz="1400" dirty="0"/>
              <a:t>céphalées, migraines, méditations de pleine conscience, </a:t>
            </a:r>
            <a:r>
              <a:rPr lang="fr-FR" sz="1400" dirty="0" err="1"/>
              <a:t>vipassana</a:t>
            </a:r>
            <a:r>
              <a:rPr lang="fr-FR" sz="1400" dirty="0"/>
              <a:t>, </a:t>
            </a:r>
            <a:r>
              <a:rPr lang="fr-FR" sz="1400" dirty="0" err="1"/>
              <a:t>Dzogchen</a:t>
            </a:r>
            <a:r>
              <a:rPr lang="fr-FR" sz="1400" dirty="0"/>
              <a:t>, Zen, MBSR, MBCT, (pas trouvé d’études sur la méditation transcendantale)</a:t>
            </a:r>
          </a:p>
          <a:p>
            <a:r>
              <a:rPr lang="fr-FR" sz="1400" b="1" dirty="0"/>
              <a:t>randomisées, avec groupes témoins : 11 études, 315 patients</a:t>
            </a:r>
          </a:p>
          <a:p>
            <a:r>
              <a:rPr lang="fr-FR" sz="1400" b="1" dirty="0"/>
              <a:t>4 études Américaines, 3 études Australiennes, 3 Iraniennes, 1 indienne</a:t>
            </a:r>
          </a:p>
          <a:p>
            <a:r>
              <a:rPr lang="fr-FR" sz="1400" b="1" dirty="0"/>
              <a:t>Âge moyen : 30-45 ans, une étude : 19 ans</a:t>
            </a:r>
          </a:p>
          <a:p>
            <a:r>
              <a:rPr lang="fr-FR" sz="1400" b="1" dirty="0"/>
              <a:t>Migraines : 1 migraines, 7 céphalées de tension, 3 migraines et céphalées de tension </a:t>
            </a:r>
          </a:p>
          <a:p>
            <a:endParaRPr lang="fr-FR" sz="1400" b="1" dirty="0"/>
          </a:p>
          <a:p>
            <a:r>
              <a:rPr lang="fr-FR" sz="1400" b="1" dirty="0"/>
              <a:t>Groupes  témoin : </a:t>
            </a:r>
          </a:p>
          <a:p>
            <a:r>
              <a:rPr lang="fr-FR" sz="1400" dirty="0"/>
              <a:t>3 traitements médicamenteux habituels, 5 listes d’attente, 1 traitement différé, 1 relaxation (Jacobson), 1 éducation thérapeutique</a:t>
            </a:r>
          </a:p>
          <a:p>
            <a:endParaRPr lang="fr-FR" sz="1400" dirty="0"/>
          </a:p>
          <a:p>
            <a:r>
              <a:rPr lang="fr-FR" sz="1400" b="1" dirty="0"/>
              <a:t>Méditation </a:t>
            </a:r>
            <a:r>
              <a:rPr lang="fr-FR" sz="1400" dirty="0"/>
              <a:t>: </a:t>
            </a:r>
          </a:p>
          <a:p>
            <a:r>
              <a:rPr lang="fr-FR" sz="1400" dirty="0"/>
              <a:t> 4 MBSR 45 mn de p /jour , 2  +/- MBSR  15 à 30 mn de p/jour,  3 méditation spirituelle 20mn de p/jour,</a:t>
            </a:r>
          </a:p>
          <a:p>
            <a:r>
              <a:rPr lang="fr-FR" sz="1400" dirty="0"/>
              <a:t>2 MBCT 45 mn de p/jour</a:t>
            </a:r>
          </a:p>
          <a:p>
            <a:r>
              <a:rPr lang="fr-FR" sz="1400" b="1" dirty="0"/>
              <a:t> </a:t>
            </a:r>
          </a:p>
          <a:p>
            <a:r>
              <a:rPr lang="fr-FR" sz="1600" b="1" dirty="0"/>
              <a:t>Mesures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Céphalées : intensité, fréquence et durée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Évaluation de : Qualité de vie, sentiment d’efficience personnelle, tolérance à la douleur, stress perçu.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YQRS (Yates </a:t>
            </a:r>
            <a:r>
              <a:rPr lang="fr-FR" sz="1400" dirty="0" err="1"/>
              <a:t>Quality</a:t>
            </a:r>
            <a:r>
              <a:rPr lang="fr-FR" sz="1400" dirty="0"/>
              <a:t> rating </a:t>
            </a:r>
            <a:r>
              <a:rPr lang="fr-FR" sz="1400" dirty="0" err="1"/>
              <a:t>scale</a:t>
            </a:r>
            <a:r>
              <a:rPr lang="fr-FR" sz="1400" dirty="0"/>
              <a:t>)  =&gt; répercussions psychologiques des douleurs chroniques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Échelle de </a:t>
            </a:r>
            <a:r>
              <a:rPr lang="fr-FR" sz="1400" dirty="0" err="1"/>
              <a:t>mindfullawareness</a:t>
            </a:r>
            <a:endParaRPr lang="fr-FR" sz="1400" dirty="0"/>
          </a:p>
          <a:p>
            <a:endParaRPr lang="fr-FR" sz="1200" b="1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B4AE3D6-7A4B-48DC-8B7C-051D492AFD47}"/>
              </a:ext>
            </a:extLst>
          </p:cNvPr>
          <p:cNvSpPr/>
          <p:nvPr/>
        </p:nvSpPr>
        <p:spPr>
          <a:xfrm>
            <a:off x="5076056" y="1052736"/>
            <a:ext cx="1911203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F2586EB-5F83-480B-A0D5-350F7047AFDE}"/>
              </a:ext>
            </a:extLst>
          </p:cNvPr>
          <p:cNvSpPr/>
          <p:nvPr/>
        </p:nvSpPr>
        <p:spPr>
          <a:xfrm>
            <a:off x="2987824" y="1988840"/>
            <a:ext cx="1911203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2A93CA6-A40A-4CF1-BBEA-F98EEA8699E3}"/>
              </a:ext>
            </a:extLst>
          </p:cNvPr>
          <p:cNvSpPr/>
          <p:nvPr/>
        </p:nvSpPr>
        <p:spPr>
          <a:xfrm>
            <a:off x="179512" y="3429000"/>
            <a:ext cx="80648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D9B0A02-28CB-4E25-BD9A-166788B76215}"/>
              </a:ext>
            </a:extLst>
          </p:cNvPr>
          <p:cNvSpPr/>
          <p:nvPr/>
        </p:nvSpPr>
        <p:spPr>
          <a:xfrm>
            <a:off x="323528" y="4292416"/>
            <a:ext cx="763284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5BAA6AD-1C0E-4313-BAB2-481F37FCF756}"/>
              </a:ext>
            </a:extLst>
          </p:cNvPr>
          <p:cNvSpPr/>
          <p:nvPr/>
        </p:nvSpPr>
        <p:spPr>
          <a:xfrm>
            <a:off x="323528" y="5155832"/>
            <a:ext cx="3600400" cy="12254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40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Diagnostic et prise en charge des céphalées, place des traitements non-pharmacologiques - </a:t>
            </a:r>
            <a:r>
              <a:rPr lang="fr-FR" sz="1200" dirty="0" err="1"/>
              <a:t>Medical</a:t>
            </a:r>
            <a:r>
              <a:rPr lang="fr-FR" sz="1200" dirty="0"/>
              <a:t> Training Center - Rouen - 16 mai 2019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D305E1-EE9C-4F55-94FA-06025B8969CC}"/>
              </a:ext>
            </a:extLst>
          </p:cNvPr>
          <p:cNvSpPr txBox="1"/>
          <p:nvPr/>
        </p:nvSpPr>
        <p:spPr>
          <a:xfrm>
            <a:off x="323528" y="692696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/>
          </a:p>
          <a:p>
            <a:endParaRPr lang="fr-FR" dirty="0"/>
          </a:p>
          <a:p>
            <a:endParaRPr lang="fr-FR" b="1" dirty="0"/>
          </a:p>
          <a:p>
            <a:endParaRPr lang="fr-FR" sz="1200" b="1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BE67BA9-80D6-4E6B-AC03-E9A47AFFF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6632"/>
            <a:ext cx="6768752" cy="6464369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10A27787-5E4E-4DD5-B9F0-BB7194B99E30}"/>
              </a:ext>
            </a:extLst>
          </p:cNvPr>
          <p:cNvSpPr/>
          <p:nvPr/>
        </p:nvSpPr>
        <p:spPr>
          <a:xfrm rot="5400000">
            <a:off x="3368042" y="3049501"/>
            <a:ext cx="6383107" cy="9508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4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1177</Words>
  <Application>Microsoft Office PowerPoint</Application>
  <PresentationFormat>Affichage à l'écran (4:3)</PresentationFormat>
  <Paragraphs>202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</vt:lpstr>
      <vt:lpstr>Présentation PowerPoint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Localadmin</dc:creator>
  <cp:lastModifiedBy>valerie dartinet chalmey</cp:lastModifiedBy>
  <cp:revision>49</cp:revision>
  <dcterms:created xsi:type="dcterms:W3CDTF">2019-05-02T14:17:58Z</dcterms:created>
  <dcterms:modified xsi:type="dcterms:W3CDTF">2019-05-14T06:17:51Z</dcterms:modified>
</cp:coreProperties>
</file>